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Nunito ExtraBold" panose="020B0604020202020204" charset="-52"/>
      <p:bold r:id="rId27"/>
      <p:boldItalic r:id="rId28"/>
    </p:embeddedFont>
    <p:embeddedFont>
      <p:font typeface="Nunito" panose="020B0604020202020204" charset="-52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847288-9033-4854-B252-707E560DB002}">
  <a:tblStyle styleId="{B9847288-9033-4854-B252-707E560DB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33083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80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67143e69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67143e69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311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4da65713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4da65713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01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67143e6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67143e6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35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5a08a61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5a08a61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51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4da65713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4da65713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572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4da657136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4da657136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624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4da657136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4da657136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91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4da65713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4da657136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987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4da657136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4da657136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797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7a152356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7a152356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366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4da657136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4da657136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634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3c98759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3c98759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94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3c98759a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3c98759a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007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3c98759a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3c98759a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038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3c98759a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3c98759a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912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3c98759a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3c98759a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90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4da65713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4da65713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889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4da65713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4da65713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38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4da657136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4da657136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38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4da65713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4da65713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20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4da65713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4da65713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148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31aecc7e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31aecc7e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38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3a3502b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3a3502b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42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-1026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МИНИСТЕРСТВО ОБРАЗОВАНИЯ РЕСПУБЛИКИ БЕЛАРУСЬ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БЕЛОРУССКИЙ ГОСУДАРСТВЕННЫЙ УНИВЕРСИТЕТ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МЕХАНИКО-МАТЕМАТИЧЕСКИЙ ФАКУЛЬТЕТ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Кафедра дифференциальных уравнений и системного анализа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46800" y="1753425"/>
            <a:ext cx="85206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Nunito"/>
                <a:ea typeface="Nunito"/>
                <a:cs typeface="Nunito"/>
                <a:sym typeface="Nunito"/>
              </a:rPr>
              <a:t>БИЗНЕС-АНАЛИЗ ОБЛАЧНОГО БИЛЕТНОГО ОПЕРАТОРА</a:t>
            </a:r>
            <a:endParaRPr sz="16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lang="ru" sz="1300">
                <a:latin typeface="Nunito"/>
                <a:ea typeface="Nunito"/>
                <a:cs typeface="Nunito"/>
                <a:sym typeface="Nunito"/>
              </a:rPr>
              <a:t>Дипломная</a:t>
            </a:r>
            <a:r>
              <a:rPr lang="ru" sz="13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работа</a:t>
            </a:r>
            <a:endParaRPr sz="13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73500" y="2778398"/>
            <a:ext cx="5158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b="1">
                <a:latin typeface="Nunito"/>
                <a:ea typeface="Nunito"/>
                <a:cs typeface="Nunito"/>
                <a:sym typeface="Nunito"/>
              </a:rPr>
              <a:t>Кирилло Дмитрия Евгеньевича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студента 4-го курса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специальности 1-31 03 09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Компьютерная математика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и системный анализ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Научный руководитель: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старший преподаватель К. Г. Атрохов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978428" y="4685413"/>
            <a:ext cx="125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Минск, 2023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10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311700" y="171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Nunito ExtraBold"/>
                <a:ea typeface="Nunito ExtraBold"/>
                <a:cs typeface="Nunito ExtraBold"/>
                <a:sym typeface="Nunito ExtraBold"/>
              </a:rPr>
              <a:t>Процесс посещения мероприятия зрителем</a:t>
            </a:r>
            <a:endParaRPr sz="280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47500" y="1461650"/>
            <a:ext cx="1761600" cy="768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577925" y="1547152"/>
            <a:ext cx="156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Выбор мероприятия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2284331" y="1461650"/>
            <a:ext cx="1761600" cy="768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2457809" y="1557840"/>
            <a:ext cx="156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Переход к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покупке билета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4131876" y="1439900"/>
            <a:ext cx="1761600" cy="768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4381927" y="1454750"/>
            <a:ext cx="136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Выбор места на интерактивной схеме зала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5946878" y="1439900"/>
            <a:ext cx="1761600" cy="768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6187107" y="1525402"/>
            <a:ext cx="146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Выбор способа доставки билета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1141588" y="3110738"/>
            <a:ext cx="1761600" cy="768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1272013" y="3196239"/>
            <a:ext cx="156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Выбор способа оплаты билета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2978419" y="3110738"/>
            <a:ext cx="1761600" cy="768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174019" y="3217989"/>
            <a:ext cx="1566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Оплата заказа на странице банка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4825963" y="3088988"/>
            <a:ext cx="1761600" cy="768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5049178" y="3201688"/>
            <a:ext cx="136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Получение билета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6640966" y="3088988"/>
            <a:ext cx="1761600" cy="7686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6859072" y="3185550"/>
            <a:ext cx="146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Посещение мероприятия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3010129" y="3469169"/>
            <a:ext cx="261234" cy="435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0" name="Google Shape;170;p22"/>
          <p:cNvCxnSpPr>
            <a:stCxn id="155" idx="3"/>
            <a:endCxn id="160" idx="1"/>
          </p:cNvCxnSpPr>
          <p:nvPr/>
        </p:nvCxnSpPr>
        <p:spPr>
          <a:xfrm flipH="1">
            <a:off x="1271907" y="1802452"/>
            <a:ext cx="6382200" cy="1670700"/>
          </a:xfrm>
          <a:prstGeom prst="curvedConnector5">
            <a:avLst>
              <a:gd name="adj1" fmla="val -15216"/>
              <a:gd name="adj2" fmla="val 50597"/>
              <a:gd name="adj3" fmla="val 1108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2"/>
          <p:cNvSpPr/>
          <p:nvPr/>
        </p:nvSpPr>
        <p:spPr>
          <a:xfrm>
            <a:off x="1288995" y="3447925"/>
            <a:ext cx="121500" cy="435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" name="Google Shape;167;p22"/>
          <p:cNvSpPr/>
          <p:nvPr/>
        </p:nvSpPr>
        <p:spPr>
          <a:xfrm>
            <a:off x="4859240" y="3460539"/>
            <a:ext cx="261234" cy="435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167;p22"/>
          <p:cNvSpPr/>
          <p:nvPr/>
        </p:nvSpPr>
        <p:spPr>
          <a:xfrm>
            <a:off x="6697658" y="3448486"/>
            <a:ext cx="237485" cy="435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167;p22"/>
          <p:cNvSpPr/>
          <p:nvPr/>
        </p:nvSpPr>
        <p:spPr>
          <a:xfrm>
            <a:off x="2324906" y="1825332"/>
            <a:ext cx="261234" cy="435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" name="Google Shape;167;p22"/>
          <p:cNvSpPr/>
          <p:nvPr/>
        </p:nvSpPr>
        <p:spPr>
          <a:xfrm>
            <a:off x="4165365" y="1818106"/>
            <a:ext cx="261234" cy="435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" name="Google Shape;167;p22"/>
          <p:cNvSpPr/>
          <p:nvPr/>
        </p:nvSpPr>
        <p:spPr>
          <a:xfrm>
            <a:off x="6012593" y="1802452"/>
            <a:ext cx="237485" cy="435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311699" y="171875"/>
            <a:ext cx="87094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800" dirty="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мероприятия зрителем</a:t>
            </a:r>
            <a:endParaRPr sz="2800" dirty="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75" y="744575"/>
            <a:ext cx="5438100" cy="431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/>
          <p:nvPr/>
        </p:nvSpPr>
        <p:spPr>
          <a:xfrm>
            <a:off x="4395350" y="3168749"/>
            <a:ext cx="1206900" cy="15054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357125" y="744575"/>
            <a:ext cx="266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1: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Выбор мероприятия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5624000" y="3777700"/>
            <a:ext cx="6309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12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825" y="718200"/>
            <a:ext cx="3943939" cy="43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311700" y="171875"/>
            <a:ext cx="8643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800" dirty="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мероприятия зрителем</a:t>
            </a:r>
            <a:endParaRPr sz="2800" dirty="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6184750" y="718200"/>
            <a:ext cx="326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2: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Переход к покупке </a:t>
            </a:r>
            <a:br>
              <a:rPr lang="ru">
                <a:latin typeface="Nunito"/>
                <a:ea typeface="Nunito"/>
                <a:cs typeface="Nunito"/>
                <a:sym typeface="Nunito"/>
              </a:rPr>
            </a:br>
            <a:r>
              <a:rPr lang="ru">
                <a:latin typeface="Nunito"/>
                <a:ea typeface="Nunito"/>
                <a:cs typeface="Nunito"/>
                <a:sym typeface="Nunito"/>
              </a:rPr>
              <a:t>билета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3135550" y="2190075"/>
            <a:ext cx="891600" cy="2175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103225" y="2217225"/>
            <a:ext cx="5487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13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311700" y="171875"/>
            <a:ext cx="88749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8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мероприятия зрителем</a:t>
            </a:r>
            <a:endParaRPr sz="28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6445973" y="718200"/>
            <a:ext cx="2636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3: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Выбор места на интерактивной схеме зала и категории билета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50" y="744575"/>
            <a:ext cx="5688100" cy="423276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1241825" y="3473225"/>
            <a:ext cx="1566000" cy="6633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 rot="10800000">
            <a:off x="693137" y="3723263"/>
            <a:ext cx="5487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803156" y="3432962"/>
            <a:ext cx="4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3721175" y="2809900"/>
            <a:ext cx="2468700" cy="9570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6306962" y="3190409"/>
            <a:ext cx="5487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6438630" y="2902284"/>
            <a:ext cx="4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786398" y="4528025"/>
            <a:ext cx="2283600" cy="3372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6189887" y="4625906"/>
            <a:ext cx="5487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6321555" y="4337781"/>
            <a:ext cx="4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75" y="718200"/>
            <a:ext cx="5748152" cy="42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311700" y="128378"/>
            <a:ext cx="87094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800" dirty="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мероприятия зрителем</a:t>
            </a:r>
            <a:endParaRPr sz="2800" dirty="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445973" y="718200"/>
            <a:ext cx="263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4: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Выбор способа доставки билета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627294" y="1722430"/>
            <a:ext cx="1767600" cy="2937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 rot="10800000">
            <a:off x="228050" y="1787675"/>
            <a:ext cx="3696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227931" y="1528917"/>
            <a:ext cx="4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1263577" y="2604374"/>
            <a:ext cx="2196600" cy="9135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823578" y="2711171"/>
            <a:ext cx="3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p26"/>
          <p:cNvSpPr/>
          <p:nvPr/>
        </p:nvSpPr>
        <p:spPr>
          <a:xfrm rot="10800000">
            <a:off x="785176" y="2993975"/>
            <a:ext cx="4290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4069125" y="4538900"/>
            <a:ext cx="2305200" cy="3372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6494687" y="4636780"/>
            <a:ext cx="5487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6626355" y="4348655"/>
            <a:ext cx="4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25" y="1193663"/>
            <a:ext cx="4704860" cy="350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526" y="1873616"/>
            <a:ext cx="3166976" cy="21123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15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>
            <a:off x="311700" y="106630"/>
            <a:ext cx="87094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800" dirty="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мероприятия зрителем</a:t>
            </a:r>
            <a:endParaRPr sz="2800" dirty="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592422" y="2267975"/>
            <a:ext cx="1269300" cy="478500"/>
          </a:xfrm>
          <a:prstGeom prst="rect">
            <a:avLst/>
          </a:prstGeom>
          <a:noFill/>
          <a:ln w="19050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2006976" y="2254727"/>
            <a:ext cx="3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sz="1200"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1943900" y="2532927"/>
            <a:ext cx="389700" cy="99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6445973" y="718200"/>
            <a:ext cx="263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5: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Выбор способа оплаты билета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5136988" y="2664990"/>
            <a:ext cx="739500" cy="4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600250" y="3625327"/>
            <a:ext cx="2044500" cy="393600"/>
          </a:xfrm>
          <a:prstGeom prst="rect">
            <a:avLst/>
          </a:prstGeom>
          <a:noFill/>
          <a:ln w="19050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 txBox="1"/>
          <p:nvPr/>
        </p:nvSpPr>
        <p:spPr>
          <a:xfrm>
            <a:off x="169484" y="3546153"/>
            <a:ext cx="3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sz="1200"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" name="Google Shape;241;p27"/>
          <p:cNvSpPr/>
          <p:nvPr/>
        </p:nvSpPr>
        <p:spPr>
          <a:xfrm rot="10800000">
            <a:off x="139031" y="3802605"/>
            <a:ext cx="389700" cy="99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601225" y="4234902"/>
            <a:ext cx="2260800" cy="213600"/>
          </a:xfrm>
          <a:prstGeom prst="rect">
            <a:avLst/>
          </a:prstGeom>
          <a:noFill/>
          <a:ln w="19050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160942" y="4084172"/>
            <a:ext cx="33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sz="1200"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4" name="Google Shape;244;p27"/>
          <p:cNvSpPr/>
          <p:nvPr/>
        </p:nvSpPr>
        <p:spPr>
          <a:xfrm rot="10800000">
            <a:off x="128825" y="4339107"/>
            <a:ext cx="410100" cy="7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7"/>
          <p:cNvSpPr txBox="1"/>
          <p:nvPr/>
        </p:nvSpPr>
        <p:spPr>
          <a:xfrm>
            <a:off x="5315793" y="2731795"/>
            <a:ext cx="3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endParaRPr sz="12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3177448" y="4328225"/>
            <a:ext cx="1881300" cy="265500"/>
          </a:xfrm>
          <a:prstGeom prst="rect">
            <a:avLst/>
          </a:prstGeom>
          <a:noFill/>
          <a:ln w="19050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5200076" y="4189054"/>
            <a:ext cx="3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endParaRPr sz="1200"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5137000" y="4434631"/>
            <a:ext cx="389700" cy="99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849" y="1060137"/>
            <a:ext cx="4725601" cy="35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50" y="1060125"/>
            <a:ext cx="3141849" cy="359959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16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311700" y="106630"/>
            <a:ext cx="87094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800" dirty="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мероприятия зрителем</a:t>
            </a:r>
            <a:endParaRPr sz="2800" dirty="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6162066" y="642000"/>
            <a:ext cx="263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7: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Получение билета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3934726" y="2885847"/>
            <a:ext cx="4328100" cy="469200"/>
          </a:xfrm>
          <a:prstGeom prst="rect">
            <a:avLst/>
          </a:prstGeom>
          <a:noFill/>
          <a:ln w="19050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8295450" y="3027223"/>
            <a:ext cx="389700" cy="143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"/>
          <p:cNvSpPr txBox="1"/>
          <p:nvPr/>
        </p:nvSpPr>
        <p:spPr>
          <a:xfrm>
            <a:off x="311700" y="4683023"/>
            <a:ext cx="29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Email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5049375" y="4683025"/>
            <a:ext cx="209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личном кабинете сайта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799" y="1043525"/>
            <a:ext cx="1738325" cy="354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4">
            <a:alphaModFix/>
          </a:blip>
          <a:srcRect r="21587"/>
          <a:stretch/>
        </p:blipFill>
        <p:spPr>
          <a:xfrm>
            <a:off x="3323186" y="1043513"/>
            <a:ext cx="1738336" cy="35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0" y="1043525"/>
            <a:ext cx="2974500" cy="354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>
            <a:spLocks noGrp="1"/>
          </p:cNvSpPr>
          <p:nvPr>
            <p:ph type="sldNum" idx="12"/>
          </p:nvPr>
        </p:nvSpPr>
        <p:spPr>
          <a:xfrm>
            <a:off x="8483519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17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159300" y="106630"/>
            <a:ext cx="87713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800" dirty="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мероприятия зрителем</a:t>
            </a:r>
            <a:endParaRPr sz="2800" dirty="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5729375" y="565800"/>
            <a:ext cx="30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8: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Посещение мероприятия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2411" y="1043525"/>
            <a:ext cx="1738325" cy="354011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/>
        </p:nvSpPr>
        <p:spPr>
          <a:xfrm>
            <a:off x="125125" y="4606823"/>
            <a:ext cx="29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Электронный билет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3545364" y="4606825"/>
            <a:ext cx="130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Pkpass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5259111" y="4606825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Сканирование билета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7103074" y="4606825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Проверка билета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/>
        </p:nvSpPr>
        <p:spPr>
          <a:xfrm>
            <a:off x="322761" y="17355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20">
                <a:solidFill>
                  <a:srgbClr val="000000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Заключение</a:t>
            </a:r>
            <a:endParaRPr sz="262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362807" y="689244"/>
            <a:ext cx="6073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В ходе </a:t>
            </a:r>
            <a:r>
              <a:rPr lang="ru" sz="1900">
                <a:latin typeface="Nunito"/>
                <a:ea typeface="Nunito"/>
                <a:cs typeface="Nunito"/>
                <a:sym typeface="Nunito"/>
              </a:rPr>
              <a:t>дипломной</a:t>
            </a:r>
            <a:r>
              <a:rPr lang="r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работы было выполнено:</a:t>
            </a:r>
            <a:endParaRPr sz="19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501306" y="1082302"/>
            <a:ext cx="8636598" cy="3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Проанализирован билетный рынок культурно-массовых мероприятий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Проведен сравнительный и SWOT-анализ билетных сервисов России и Беларуси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Разработана концепция продукта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Описано 7 профилей заинтересованных лиц продукта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Описана бизнес-модель сервиса (по методу Остервальдера и Пинье)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Выделено 16 бизнес-целей и 14 бизнес-рисков проекта, а также способы их </a:t>
            </a: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smtClean="0">
                <a:latin typeface="Nunito"/>
                <a:ea typeface="Nunito"/>
                <a:cs typeface="Nunito"/>
                <a:sym typeface="Nunito"/>
              </a:rPr>
              <a:t>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smtClean="0">
                <a:latin typeface="Nunito"/>
                <a:ea typeface="Nunito"/>
                <a:cs typeface="Nunito"/>
                <a:sym typeface="Nunito"/>
              </a:rPr>
              <a:t>        </a:t>
            </a:r>
            <a:r>
              <a:rPr lang="ru" sz="1600" dirty="0" smtClean="0">
                <a:latin typeface="Nunito"/>
                <a:ea typeface="Nunito"/>
                <a:cs typeface="Nunito"/>
                <a:sym typeface="Nunito"/>
              </a:rPr>
              <a:t>разрешения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Рассчитана Unit-экономика сервиса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Выделено 102 доступные участникам сервиса функции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Описано 55 функциональных требований в виде пользовательских историй </a:t>
            </a:r>
            <a:r>
              <a:rPr lang="ru" sz="16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</a:t>
            </a:r>
            <a:r>
              <a:rPr lang="en-US" sz="16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      </a:t>
            </a:r>
            <a:r>
              <a:rPr lang="ru" sz="16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критериями </a:t>
            </a:r>
            <a:r>
              <a:rPr lang="ru" sz="16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приемки и 20 нефункциональных требований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Создано 75 прототипов пользовательского интерфейса</a:t>
            </a:r>
            <a:endParaRPr sz="16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72458" y="468533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288" y="1448163"/>
            <a:ext cx="4633617" cy="15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/>
        </p:nvSpPr>
        <p:spPr>
          <a:xfrm>
            <a:off x="3340327" y="3233638"/>
            <a:ext cx="274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www.ticketevent.com</a:t>
            </a:r>
            <a:endParaRPr sz="1800" i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42451" y="188109"/>
            <a:ext cx="895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Цель и задачи дипломной работы</a:t>
            </a:r>
            <a:endParaRPr sz="28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86001" y="946234"/>
            <a:ext cx="368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Цел</a:t>
            </a:r>
            <a:r>
              <a:rPr lang="ru" sz="2400" b="1">
                <a:latin typeface="Nunito"/>
                <a:ea typeface="Nunito"/>
                <a:cs typeface="Nunito"/>
                <a:sym typeface="Nunito"/>
              </a:rPr>
              <a:t>ь</a:t>
            </a:r>
            <a:r>
              <a:rPr lang="ru" sz="2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sz="24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60468" y="1450684"/>
            <a:ext cx="8594556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 dirty="0">
                <a:latin typeface="Nunito"/>
                <a:ea typeface="Nunito"/>
                <a:cs typeface="Nunito"/>
                <a:sym typeface="Nunito"/>
              </a:rPr>
              <a:t>Бизнес-анализ сервиса по продаже билетов на культурно-массовые мероприятия в онлайн режиме</a:t>
            </a:r>
            <a:endParaRPr sz="16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86001" y="2349489"/>
            <a:ext cx="607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Задачи:</a:t>
            </a:r>
            <a:endParaRPr sz="24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19476" y="2862640"/>
            <a:ext cx="8520600" cy="22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Изучение методик бизнес-анализа и разработки пользовательского интерфейса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Анализ билетного рынка и операторов, действующих на нем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Формирование видения будущего сервиса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Выделение пользовательских сценариев и разработка требований к сервису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Создание прототипов пользовательского интерфейса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2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311700" y="171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latin typeface="Nunito ExtraBold"/>
                <a:ea typeface="Nunito ExtraBold"/>
                <a:cs typeface="Nunito ExtraBold"/>
                <a:sym typeface="Nunito ExtraBold"/>
              </a:rPr>
              <a:t>Процесс посещения онлайн-мероприятия зрителем</a:t>
            </a:r>
            <a:endParaRPr sz="250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142700" y="1536172"/>
            <a:ext cx="1690500" cy="7092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2"/>
          <p:cNvSpPr txBox="1"/>
          <p:nvPr/>
        </p:nvSpPr>
        <p:spPr>
          <a:xfrm>
            <a:off x="320901" y="1625287"/>
            <a:ext cx="150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Выбор онлайн-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мероприятия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1905061" y="1536172"/>
            <a:ext cx="1690500" cy="7092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2082118" y="1624943"/>
            <a:ext cx="150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Переход к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покупке билета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3677702" y="1516100"/>
            <a:ext cx="1690500" cy="7092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 txBox="1"/>
          <p:nvPr/>
        </p:nvSpPr>
        <p:spPr>
          <a:xfrm>
            <a:off x="3917615" y="1529805"/>
            <a:ext cx="1314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Выбор категории билета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5419119" y="1516100"/>
            <a:ext cx="1690500" cy="7092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5575319" y="1523550"/>
            <a:ext cx="1407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Ввод данных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для доставки билета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1939660" y="1873440"/>
            <a:ext cx="250639" cy="402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3719859" y="1869497"/>
            <a:ext cx="227854" cy="402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5479956" y="1850686"/>
            <a:ext cx="227854" cy="567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961047" y="3058062"/>
            <a:ext cx="1690500" cy="7092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1086185" y="3136968"/>
            <a:ext cx="150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Оплата заказ на странице банка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2723409" y="3058062"/>
            <a:ext cx="1690500" cy="7092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4496049" y="3037989"/>
            <a:ext cx="1690500" cy="7092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4700498" y="3046927"/>
            <a:ext cx="1314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Ввод код-пароля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мероприятия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6237466" y="3037989"/>
            <a:ext cx="1690500" cy="7092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2"/>
          <p:cNvSpPr txBox="1"/>
          <p:nvPr/>
        </p:nvSpPr>
        <p:spPr>
          <a:xfrm>
            <a:off x="6446730" y="3127104"/>
            <a:ext cx="14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Просмотр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Nunito"/>
                <a:ea typeface="Nunito"/>
                <a:cs typeface="Nunito"/>
                <a:sym typeface="Nunito"/>
              </a:rPr>
              <a:t>мероприятия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2775495" y="3389233"/>
            <a:ext cx="227854" cy="402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4532911" y="3385290"/>
            <a:ext cx="250639" cy="402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32"/>
          <p:cNvSpPr/>
          <p:nvPr/>
        </p:nvSpPr>
        <p:spPr>
          <a:xfrm>
            <a:off x="6308660" y="3366479"/>
            <a:ext cx="207140" cy="567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8" name="Google Shape;318;p32"/>
          <p:cNvCxnSpPr>
            <a:stCxn id="319" idx="3"/>
            <a:endCxn id="309" idx="1"/>
          </p:cNvCxnSpPr>
          <p:nvPr/>
        </p:nvCxnSpPr>
        <p:spPr>
          <a:xfrm flipH="1">
            <a:off x="1086185" y="1872484"/>
            <a:ext cx="7777442" cy="1526084"/>
          </a:xfrm>
          <a:prstGeom prst="curvedConnector5">
            <a:avLst>
              <a:gd name="adj1" fmla="val -1841"/>
              <a:gd name="adj2" fmla="val 53047"/>
              <a:gd name="adj3" fmla="val 11156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2"/>
          <p:cNvSpPr/>
          <p:nvPr/>
        </p:nvSpPr>
        <p:spPr>
          <a:xfrm>
            <a:off x="1096630" y="3374206"/>
            <a:ext cx="116100" cy="402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7173127" y="1517884"/>
            <a:ext cx="1690500" cy="7092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7373027" y="1629685"/>
            <a:ext cx="140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Выбор способа оплаты билета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7221772" y="1840278"/>
            <a:ext cx="227854" cy="56700"/>
          </a:xfrm>
          <a:prstGeom prst="rightArrow">
            <a:avLst>
              <a:gd name="adj1" fmla="val 0"/>
              <a:gd name="adj2" fmla="val 50000"/>
            </a:avLst>
          </a:prstGeom>
          <a:solidFill>
            <a:schemeClr val="dk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2925776" y="2981788"/>
            <a:ext cx="1314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Получение ссылки и код-пароля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мероприятия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21</a:t>
            </a:fld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311700" y="1287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0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онлайн-мероприятия зрителем</a:t>
            </a:r>
            <a:endParaRPr sz="20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6553213" y="591896"/>
            <a:ext cx="2380595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 dirty="0">
                <a:latin typeface="Nunito"/>
                <a:ea typeface="Nunito"/>
                <a:cs typeface="Nunito"/>
                <a:sym typeface="Nunito"/>
              </a:rPr>
              <a:t>Шаг </a:t>
            </a:r>
            <a:r>
              <a:rPr lang="en-US" b="1" i="1" dirty="0" smtClean="0"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ru" b="1" i="1" dirty="0" smtClean="0"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ru" dirty="0" smtClean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Выбор категории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Nunito"/>
                <a:ea typeface="Nunito"/>
                <a:cs typeface="Nunito"/>
                <a:sym typeface="Nunito"/>
              </a:rPr>
              <a:t>билета</a:t>
            </a:r>
            <a:r>
              <a:rPr lang="ru" dirty="0" smtClean="0">
                <a:latin typeface="Nunito"/>
                <a:ea typeface="Nunito"/>
                <a:cs typeface="Nunito"/>
                <a:sym typeface="Nunito"/>
              </a:rPr>
              <a:t>  </a:t>
            </a:r>
            <a:endParaRPr dirty="0" smtClean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16" y="691318"/>
            <a:ext cx="6050689" cy="4261903"/>
          </a:xfrm>
          <a:prstGeom prst="rect">
            <a:avLst/>
          </a:prstGeom>
        </p:spPr>
      </p:pic>
      <p:sp>
        <p:nvSpPr>
          <p:cNvPr id="7" name="Google Shape;239;p27"/>
          <p:cNvSpPr/>
          <p:nvPr/>
        </p:nvSpPr>
        <p:spPr>
          <a:xfrm>
            <a:off x="539290" y="2645738"/>
            <a:ext cx="3234134" cy="1127685"/>
          </a:xfrm>
          <a:prstGeom prst="rect">
            <a:avLst/>
          </a:prstGeom>
          <a:noFill/>
          <a:ln w="19050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1;p27"/>
          <p:cNvSpPr/>
          <p:nvPr/>
        </p:nvSpPr>
        <p:spPr>
          <a:xfrm>
            <a:off x="3819675" y="3140502"/>
            <a:ext cx="428670" cy="15743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2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249" y="1060137"/>
            <a:ext cx="4725601" cy="35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22</a:t>
            </a:fld>
            <a:endParaRPr/>
          </a:p>
        </p:txBody>
      </p:sp>
      <p:sp>
        <p:nvSpPr>
          <p:cNvPr id="330" name="Google Shape;330;p33"/>
          <p:cNvSpPr txBox="1"/>
          <p:nvPr/>
        </p:nvSpPr>
        <p:spPr>
          <a:xfrm>
            <a:off x="311700" y="1066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0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онлайн-мероприятия зрителем</a:t>
            </a:r>
            <a:endParaRPr sz="20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3987573" y="642000"/>
            <a:ext cx="491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7: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Получение ссылки и код-пароля мероприятия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087126" y="3266847"/>
            <a:ext cx="4328100" cy="469200"/>
          </a:xfrm>
          <a:prstGeom prst="rect">
            <a:avLst/>
          </a:prstGeom>
          <a:noFill/>
          <a:ln w="19050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/>
          <p:nvPr/>
        </p:nvSpPr>
        <p:spPr>
          <a:xfrm>
            <a:off x="8447850" y="3419284"/>
            <a:ext cx="389700" cy="143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311700" y="4683023"/>
            <a:ext cx="297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Email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5201775" y="4683025"/>
            <a:ext cx="209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личном кабинете сайта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50" y="1055425"/>
            <a:ext cx="3688077" cy="35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3"/>
          <p:cNvSpPr/>
          <p:nvPr/>
        </p:nvSpPr>
        <p:spPr>
          <a:xfrm>
            <a:off x="141334" y="3079475"/>
            <a:ext cx="1564500" cy="187500"/>
          </a:xfrm>
          <a:prstGeom prst="rect">
            <a:avLst/>
          </a:prstGeom>
          <a:noFill/>
          <a:ln w="19050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1768399" y="3101762"/>
            <a:ext cx="389700" cy="143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23</a:t>
            </a:fld>
            <a:endParaRPr/>
          </a:p>
        </p:txBody>
      </p:sp>
      <p:sp>
        <p:nvSpPr>
          <p:cNvPr id="344" name="Google Shape;344;p34"/>
          <p:cNvSpPr txBox="1"/>
          <p:nvPr/>
        </p:nvSpPr>
        <p:spPr>
          <a:xfrm>
            <a:off x="311700" y="1066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0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онлайн-мероприятия зрителем</a:t>
            </a:r>
            <a:endParaRPr sz="20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5545988" y="642000"/>
            <a:ext cx="347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8: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Ввод код-пароля мероприятия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856200" y="4231248"/>
            <a:ext cx="29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Страница онлайн-мероприятия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5419650" y="4231250"/>
            <a:ext cx="305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Страница входа в онлайн-мероприятие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0" y="1101175"/>
            <a:ext cx="4379612" cy="308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400" y="1101175"/>
            <a:ext cx="4176973" cy="30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1484427" y="2825050"/>
            <a:ext cx="1305300" cy="2322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2962883" y="2621830"/>
            <a:ext cx="3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2886826" y="2894050"/>
            <a:ext cx="4290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6074575" y="2851039"/>
            <a:ext cx="1593000" cy="914100"/>
          </a:xfrm>
          <a:prstGeom prst="rect">
            <a:avLst/>
          </a:prstGeom>
          <a:noFill/>
          <a:ln w="28575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"/>
          <p:cNvSpPr txBox="1"/>
          <p:nvPr/>
        </p:nvSpPr>
        <p:spPr>
          <a:xfrm>
            <a:off x="7833258" y="2997604"/>
            <a:ext cx="3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EF4444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b="1">
              <a:solidFill>
                <a:srgbClr val="EF44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7757201" y="3269824"/>
            <a:ext cx="429000" cy="163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24</a:t>
            </a:fld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311700" y="1287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Nunito ExtraBold"/>
                <a:ea typeface="Nunito ExtraBold"/>
                <a:cs typeface="Nunito ExtraBold"/>
                <a:sym typeface="Nunito ExtraBold"/>
              </a:rPr>
              <a:t>Прототипы </a:t>
            </a:r>
            <a:r>
              <a:rPr lang="ru" sz="20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процесса посещения онлайн-мероприятия зрителем</a:t>
            </a:r>
            <a:endParaRPr sz="200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7069998" y="642000"/>
            <a:ext cx="291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i="1">
                <a:latin typeface="Nunito"/>
                <a:ea typeface="Nunito"/>
                <a:cs typeface="Nunito"/>
                <a:sym typeface="Nunito"/>
              </a:rPr>
              <a:t>Шаг 9: </a:t>
            </a:r>
            <a:r>
              <a:rPr lang="ru">
                <a:latin typeface="Nunito"/>
                <a:ea typeface="Nunito"/>
                <a:cs typeface="Nunito"/>
                <a:sym typeface="Nunito"/>
              </a:rPr>
              <a:t> Просмотр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мероприятия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3" name="Google Shape;3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17" y="777648"/>
            <a:ext cx="6565975" cy="42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235500" y="18272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Nunito ExtraBold"/>
                <a:ea typeface="Nunito ExtraBold"/>
                <a:cs typeface="Nunito ExtraBold"/>
                <a:sym typeface="Nunito ExtraBold"/>
              </a:rPr>
              <a:t>Актуальность</a:t>
            </a:r>
            <a:endParaRPr sz="280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37550" y="763286"/>
            <a:ext cx="8861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30" i="1">
                <a:latin typeface="Nunito"/>
                <a:ea typeface="Nunito"/>
                <a:cs typeface="Nunito"/>
                <a:sym typeface="Nunito"/>
              </a:rPr>
              <a:t>Доходы от продажи билетов на культурно-массовые мероприятия</a:t>
            </a:r>
            <a:r>
              <a:rPr lang="ru" sz="143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по сравнению с 2020 годом,</a:t>
            </a:r>
            <a:r>
              <a:rPr lang="ru" sz="1430" i="1">
                <a:latin typeface="Nunito"/>
                <a:ea typeface="Nunito"/>
                <a:cs typeface="Nunito"/>
                <a:sym typeface="Nunito"/>
              </a:rPr>
              <a:t> снова растут, а количество проводимых онлайн-событий в 4-5 раз превосходит доковидный период.</a:t>
            </a:r>
            <a:endParaRPr sz="1430" i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" name="Google Shape;74;p15" title="Диаграмма"/>
          <p:cNvPicPr preferRelativeResize="0"/>
          <p:nvPr/>
        </p:nvPicPr>
        <p:blipFill rotWithShape="1">
          <a:blip r:embed="rId3">
            <a:alphaModFix/>
          </a:blip>
          <a:srcRect l="3457" t="2811" r="2078" b="4398"/>
          <a:stretch/>
        </p:blipFill>
        <p:spPr>
          <a:xfrm>
            <a:off x="137550" y="1471200"/>
            <a:ext cx="4835451" cy="29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47800" y="4382425"/>
            <a:ext cx="418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Доход от продажи билетов в мире по годам,  миллиарды долларов США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6" name="Google Shape;76;p15" title="Диаграмма"/>
          <p:cNvPicPr preferRelativeResize="0"/>
          <p:nvPr/>
        </p:nvPicPr>
        <p:blipFill rotWithShape="1">
          <a:blip r:embed="rId4">
            <a:alphaModFix/>
          </a:blip>
          <a:srcRect l="2912" t="4177" b="3800"/>
          <a:stretch/>
        </p:blipFill>
        <p:spPr>
          <a:xfrm>
            <a:off x="5095826" y="1690148"/>
            <a:ext cx="3880775" cy="27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385524" y="4382425"/>
            <a:ext cx="368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1F1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Количество проведенных онлайн-мероприятий по годам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3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464100" y="204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Nunito ExtraBold"/>
                <a:ea typeface="Nunito ExtraBold"/>
                <a:cs typeface="Nunito ExtraBold"/>
                <a:sym typeface="Nunito ExtraBold"/>
              </a:rPr>
              <a:t>Методология </a:t>
            </a:r>
            <a:r>
              <a:rPr lang="ru" sz="28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дипломной работы</a:t>
            </a:r>
            <a:endParaRPr sz="280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819300" y="984572"/>
            <a:ext cx="8520600" cy="3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Анализ билетного рынка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Анализ конкурентов на территории России и Беларуси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Разработка первоначальной концепции сервиса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Описание профилей заинтересованных лиц проекта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Разработка бизнес-модели сервиса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Выделение бизнес-целей и рисков проекта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Анализ финансовой эффективности бизнеса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Выделение доступных функций участников сервиса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Описание функциональных и нефункциональных требований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269999" lvl="0" indent="-4730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lang="ru" sz="1600">
                <a:latin typeface="Nunito"/>
                <a:ea typeface="Nunito"/>
                <a:cs typeface="Nunito"/>
                <a:sym typeface="Nunito"/>
              </a:rPr>
              <a:t>Создание прототипов пользовательского интерфейса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4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311700" y="24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Nunito ExtraBold"/>
                <a:ea typeface="Nunito ExtraBold"/>
                <a:cs typeface="Nunito ExtraBold"/>
                <a:sym typeface="Nunito ExtraBold"/>
              </a:rPr>
              <a:t>Анализ билетной деятельности в России</a:t>
            </a:r>
            <a:endParaRPr sz="280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91827" y="3955048"/>
            <a:ext cx="2974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Потенциал развития онлайн-продаж по категориям мероприятий в России</a:t>
            </a:r>
            <a:b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 2018 год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" name="Google Shape;92;p17" title="Диаграмма"/>
          <p:cNvPicPr preferRelativeResize="0"/>
          <p:nvPr/>
        </p:nvPicPr>
        <p:blipFill rotWithShape="1">
          <a:blip r:embed="rId3">
            <a:alphaModFix/>
          </a:blip>
          <a:srcRect l="2343" t="3593" r="2391" b="3314"/>
          <a:stretch/>
        </p:blipFill>
        <p:spPr>
          <a:xfrm>
            <a:off x="4512075" y="1193900"/>
            <a:ext cx="4405525" cy="26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141773" y="3955061"/>
            <a:ext cx="3352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Процентное соотношение типов продаваемых билетов по видам мероприятиям в России </a:t>
            </a:r>
            <a:b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 2018 год 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5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  <p:pic>
        <p:nvPicPr>
          <p:cNvPr id="95" name="Google Shape;95;p17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16" y="1136850"/>
            <a:ext cx="4311575" cy="26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311700" y="21489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Nunito ExtraBold"/>
                <a:ea typeface="Nunito ExtraBold"/>
                <a:cs typeface="Nunito ExtraBold"/>
                <a:sym typeface="Nunito ExtraBold"/>
              </a:rPr>
              <a:t>Анализ билетной деятельности в Беларуси</a:t>
            </a:r>
            <a:endParaRPr sz="280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graphicFrame>
        <p:nvGraphicFramePr>
          <p:cNvPr id="101" name="Google Shape;101;p18"/>
          <p:cNvGraphicFramePr/>
          <p:nvPr/>
        </p:nvGraphicFramePr>
        <p:xfrm>
          <a:off x="266875" y="879972"/>
          <a:ext cx="8628725" cy="3803975"/>
        </p:xfrm>
        <a:graphic>
          <a:graphicData uri="http://schemas.openxmlformats.org/drawingml/2006/table">
            <a:tbl>
              <a:tblPr>
                <a:noFill/>
                <a:tableStyleId>{B9847288-9033-4854-B252-707E560DB002}</a:tableStyleId>
              </a:tblPr>
              <a:tblGrid>
                <a:gridCol w="1973850"/>
                <a:gridCol w="1552725"/>
                <a:gridCol w="1779600"/>
                <a:gridCol w="1630925"/>
                <a:gridCol w="1691625"/>
              </a:tblGrid>
              <a:tr h="25477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“TicketPro”</a:t>
                      </a:r>
                      <a:endParaRPr sz="15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“Kvitki”</a:t>
                      </a:r>
                      <a:endParaRPr sz="15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“ByCard”</a:t>
                      </a:r>
                      <a:endParaRPr sz="15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“BezKassira”</a:t>
                      </a:r>
                      <a:endParaRPr sz="15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</a:tr>
              <a:tr h="1000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4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Род мероприятий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Все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Все, особенно государственные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Кинотеатры, вебинары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Все, кроме спортивных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</a:tr>
              <a:tr h="546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Комиссия с организатора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6-8%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6-8%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6%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6-8%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</a:tr>
              <a:tr h="33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Сервисный сбор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3%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3 бел. руб.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3%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2 бел. руб.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</a:tr>
              <a:tr h="75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Управление мероприятиями в системе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✖</a:t>
                      </a:r>
                      <a:endParaRPr sz="2100" b="1"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✖</a:t>
                      </a:r>
                      <a:endParaRPr sz="1200" b="1"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✖</a:t>
                      </a:r>
                      <a:endParaRPr sz="2100" b="1"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100" b="1">
                          <a:solidFill>
                            <a:srgbClr val="38761D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✔</a:t>
                      </a:r>
                      <a:endParaRPr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</a:tr>
              <a:tr h="45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Стационарные кассы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100" b="1">
                          <a:solidFill>
                            <a:srgbClr val="38761D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✔</a:t>
                      </a:r>
                      <a:endParaRPr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100" b="1">
                          <a:solidFill>
                            <a:srgbClr val="38761D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✔</a:t>
                      </a:r>
                      <a:endParaRPr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✖</a:t>
                      </a:r>
                      <a:endParaRPr sz="2100" b="1"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✖</a:t>
                      </a:r>
                      <a:endParaRPr sz="2100" b="1"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</a:tr>
              <a:tr h="75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Nunito"/>
                          <a:ea typeface="Nunito"/>
                          <a:cs typeface="Nunito"/>
                          <a:sym typeface="Nunito"/>
                        </a:rPr>
                        <a:t>Проведение онлайн-мероприятий в сервисе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✖</a:t>
                      </a:r>
                      <a:endParaRPr sz="2700" b="1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✖</a:t>
                      </a:r>
                      <a:endParaRPr sz="2700" b="1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✖</a:t>
                      </a:r>
                      <a:endParaRPr sz="2700" b="1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800" b="1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✖</a:t>
                      </a:r>
                      <a:endParaRPr sz="2800" b="1">
                        <a:solidFill>
                          <a:srgbClr val="38761D"/>
                        </a:solidFill>
                        <a:highlight>
                          <a:srgbClr val="FFFFFF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 anchor="ctr"/>
                </a:tc>
              </a:tr>
            </a:tbl>
          </a:graphicData>
        </a:graphic>
      </p:graphicFrame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6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35600" y="1429948"/>
            <a:ext cx="4018500" cy="33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1" i="1" dirty="0">
                <a:latin typeface="Nunito"/>
                <a:ea typeface="Nunito"/>
                <a:cs typeface="Nunito"/>
                <a:sym typeface="Nunito"/>
              </a:rPr>
              <a:t>Бизнес-модель сервиса</a:t>
            </a:r>
            <a:r>
              <a:rPr lang="ru" sz="1200" i="1" dirty="0">
                <a:latin typeface="Nunito"/>
                <a:ea typeface="Nunito"/>
                <a:cs typeface="Nunito"/>
                <a:sym typeface="Nunito"/>
              </a:rPr>
              <a:t> построена по методу Остервальдера и Пинье с подробным описанием следующих составляющих:</a:t>
            </a:r>
            <a:endParaRPr sz="1200" i="1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Ключевые партнеры, процессы, ресурсы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Достоинства предложения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Отношения с клиентами, </a:t>
            </a:r>
            <a:r>
              <a:rPr lang="ru" sz="1200">
                <a:latin typeface="Nunito"/>
                <a:ea typeface="Nunito"/>
                <a:cs typeface="Nunito"/>
                <a:sym typeface="Nunito"/>
              </a:rPr>
              <a:t>сегменты </a:t>
            </a:r>
            <a:r>
              <a:rPr lang="ru" sz="1200" smtClean="0">
                <a:latin typeface="Nunito"/>
                <a:ea typeface="Nunito"/>
                <a:cs typeface="Nunito"/>
                <a:sym typeface="Nunito"/>
              </a:rPr>
              <a:t>целевой аудитории, </a:t>
            </a: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каналы взаимодействия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Структура издержек, источники доходов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i="1" dirty="0">
                <a:latin typeface="Nunito"/>
                <a:ea typeface="Nunito"/>
                <a:cs typeface="Nunito"/>
                <a:sym typeface="Nunito"/>
              </a:rPr>
              <a:t>Выделены следующие </a:t>
            </a:r>
            <a:r>
              <a:rPr lang="ru" sz="1200" b="1" i="1" dirty="0">
                <a:latin typeface="Nunito"/>
                <a:ea typeface="Nunito"/>
                <a:cs typeface="Nunito"/>
                <a:sym typeface="Nunito"/>
              </a:rPr>
              <a:t>источники доходов:</a:t>
            </a:r>
            <a:endParaRPr sz="1200" b="1" i="1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Комиссионные и сервисные сборы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Партнерские программы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Услуги по продвижению мероприятий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Дополнительный функционал под запрос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dirty="0">
                <a:latin typeface="Nunito"/>
                <a:ea typeface="Nunito"/>
                <a:cs typeface="Nunito"/>
                <a:sym typeface="Nunito"/>
              </a:rPr>
              <a:t>Реклама</a:t>
            </a:r>
            <a:endParaRPr sz="13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4372375" y="1426200"/>
            <a:ext cx="4260300" cy="3363600"/>
          </a:xfrm>
          <a:prstGeom prst="rect">
            <a:avLst/>
          </a:prstGeom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Бизнес-цели сервиса сформулированы по правилу SMART. Всего </a:t>
            </a: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выделено 16 бизнес-целей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, например: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Увеличить средний чек за 1 проданный билет зрителя на 20% после полугода выхода сервиса.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Достичь 10 000 активных пользователей в течении 8 месяцев после выпуска сервиса.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Определено 14 бизнес-рисков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, например: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Риски связанные с изменением законодательства в области культуры и спорта, которые могут повлиять на продажи билетов </a:t>
            </a:r>
            <a:br>
              <a:rPr lang="ru" sz="1200">
                <a:latin typeface="Nunito"/>
                <a:ea typeface="Nunito"/>
                <a:cs typeface="Nunito"/>
                <a:sym typeface="Nunito"/>
              </a:rPr>
            </a:br>
            <a:r>
              <a:rPr lang="ru" sz="1200">
                <a:latin typeface="Nunito"/>
                <a:ea typeface="Nunito"/>
                <a:cs typeface="Nunito"/>
                <a:sym typeface="Nunito"/>
              </a:rPr>
              <a:t>(Вероятность = 0.2, ущерб = 5).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>
                <a:latin typeface="Nunito"/>
                <a:ea typeface="Nunito"/>
                <a:cs typeface="Nunito"/>
                <a:sym typeface="Nunito"/>
              </a:rPr>
              <a:t>Недостаточная заинтересованность клиентов в новом сервисе (Вероятность = 0.4, ущерб = 4).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Приведены пути разрешения основных рисков.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89100" y="160704"/>
            <a:ext cx="897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Nunito ExtraBold"/>
                <a:ea typeface="Nunito ExtraBold"/>
                <a:cs typeface="Nunito ExtraBold"/>
                <a:sym typeface="Nunito ExtraBold"/>
              </a:rPr>
              <a:t>Бизнес-модель, цели и риски облачного билетного оператора</a:t>
            </a:r>
            <a:endParaRPr sz="220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92075" y="719368"/>
            <a:ext cx="8603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30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Облачный билетный оператор</a:t>
            </a:r>
            <a:r>
              <a:rPr lang="ru" sz="133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– это система программного продукта по продаже билетов на различного рода мероприятий, при котором доступ пользователю предоставляется через сеть Интернет.</a:t>
            </a:r>
            <a:endParaRPr sz="1200" i="1"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559719" y="479349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7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75576" y="1352313"/>
            <a:ext cx="2935018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Показатели Unit-экономики</a:t>
            </a:r>
            <a:endParaRPr sz="1500" b="1" i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8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256394" y="171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Nunito ExtraBold"/>
                <a:ea typeface="Nunito ExtraBold"/>
                <a:cs typeface="Nunito ExtraBold"/>
                <a:sym typeface="Nunito ExtraBold"/>
              </a:rPr>
              <a:t>Unit-экономика сервиса</a:t>
            </a:r>
            <a:endParaRPr sz="280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00639" y="765457"/>
            <a:ext cx="86727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38" b="1">
                <a:latin typeface="Nunito"/>
                <a:ea typeface="Nunito"/>
                <a:cs typeface="Nunito"/>
                <a:sym typeface="Nunito"/>
              </a:rPr>
              <a:t>Unit-экономика </a:t>
            </a:r>
            <a:r>
              <a:rPr lang="ru" sz="1538">
                <a:latin typeface="Nunito"/>
                <a:ea typeface="Nunito"/>
                <a:cs typeface="Nunito"/>
                <a:sym typeface="Nunito"/>
              </a:rPr>
              <a:t>(с англ. unit – единица измерения) – это анализ финансовой эффективности бизнеса на уровне единичного продукта, услуги или транзакции.</a:t>
            </a:r>
            <a:endParaRPr sz="1530"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20" name="Google Shape;120;p20"/>
          <p:cNvCxnSpPr>
            <a:endCxn id="121" idx="0"/>
          </p:cNvCxnSpPr>
          <p:nvPr/>
        </p:nvCxnSpPr>
        <p:spPr>
          <a:xfrm flipH="1">
            <a:off x="1931050" y="1745913"/>
            <a:ext cx="1397700" cy="28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534700" y="2029113"/>
            <a:ext cx="2792700" cy="71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LTV (Life Time Value,</a:t>
            </a:r>
            <a:b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пожизненная ценность клиента)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12.816$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5733125" y="2029113"/>
            <a:ext cx="2792700" cy="71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CAC (Customer Acquisition Cost,</a:t>
            </a:r>
            <a:b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стоимость привлечения клиента)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0.89$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845334" y="3346044"/>
            <a:ext cx="2223300" cy="3936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AvP × (1 − VC) × APC × LT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24" name="Google Shape;124;p20"/>
          <p:cNvCxnSpPr/>
          <p:nvPr/>
        </p:nvCxnSpPr>
        <p:spPr>
          <a:xfrm flipH="1">
            <a:off x="1944800" y="2875447"/>
            <a:ext cx="42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6167048" y="3346050"/>
            <a:ext cx="1947000" cy="3936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Marketing Costs/Buyers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26" name="Google Shape;126;p20"/>
          <p:cNvCxnSpPr/>
          <p:nvPr/>
        </p:nvCxnSpPr>
        <p:spPr>
          <a:xfrm flipH="1">
            <a:off x="7126400" y="2875447"/>
            <a:ext cx="42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845334" y="3727044"/>
            <a:ext cx="222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3.2$ × (1 −0.25) × 1.78 × 3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651125" y="4015725"/>
            <a:ext cx="291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AvP (Average Price)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VC (Variable Costs)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ru" sz="12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APC (Average Payment Count)</a:t>
            </a:r>
            <a:endParaRPr sz="1200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ru" sz="12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LT (Life Time)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6624248" y="3727050"/>
            <a:ext cx="99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8000$/9000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3274266" y="2614979"/>
            <a:ext cx="2524200" cy="831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Nunito"/>
                <a:ea typeface="Nunito"/>
                <a:cs typeface="Nunito"/>
                <a:sym typeface="Nunito"/>
              </a:rPr>
              <a:t>Выполняется эмпирическое неравенство</a:t>
            </a:r>
            <a:r>
              <a:rPr lang="ru"/>
              <a:t> LTV &gt; 3 </a:t>
            </a:r>
            <a:r>
              <a:rPr lang="ru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×</a:t>
            </a:r>
            <a:r>
              <a:rPr lang="ru"/>
              <a:t> CAC</a:t>
            </a:r>
            <a:endParaRPr/>
          </a:p>
        </p:txBody>
      </p:sp>
      <p:cxnSp>
        <p:nvCxnSpPr>
          <p:cNvPr id="131" name="Google Shape;131;p20"/>
          <p:cNvCxnSpPr/>
          <p:nvPr/>
        </p:nvCxnSpPr>
        <p:spPr>
          <a:xfrm>
            <a:off x="5741050" y="1745913"/>
            <a:ext cx="1397700" cy="28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8602735" y="476153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latin typeface="Nunito"/>
                <a:ea typeface="Nunito"/>
                <a:cs typeface="Nunito"/>
                <a:sym typeface="Nunito"/>
              </a:rPr>
              <a:t>9</a:t>
            </a:fld>
            <a:r>
              <a:rPr lang="ru">
                <a:latin typeface="Nunito"/>
                <a:ea typeface="Nunito"/>
                <a:cs typeface="Nunito"/>
                <a:sym typeface="Nunito"/>
              </a:rPr>
              <a:t>/18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35500" y="1072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Nunito ExtraBold"/>
                <a:ea typeface="Nunito ExtraBold"/>
                <a:cs typeface="Nunito ExtraBold"/>
                <a:sym typeface="Nunito ExtraBold"/>
              </a:rPr>
              <a:t>Описание требований к сервису</a:t>
            </a:r>
            <a:endParaRPr sz="2800">
              <a:solidFill>
                <a:srgbClr val="000000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311800" y="1059825"/>
            <a:ext cx="4018500" cy="394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Функциональные требования 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составлены в виде</a:t>
            </a: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пользовательских историй с критериями приемки, сформулированных по критерию INVEST. 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Выделено 55 функциональных требований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например:</a:t>
            </a:r>
            <a:endParaRPr sz="1200" b="1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Как 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зритель,</a:t>
            </a: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 я хочу 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выбрать тип доставки заказа,</a:t>
            </a: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 чтобы 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получить билеты на выбранное мною мероприятие.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Критерии приемки: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Система должна отображать список доступных типов доставки билетов для выбранного мероприятия;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Информация о каждом типе доставки должна включать его название, цену, описание и ожидаемое время доставки;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Система должна рассчитать сумму заказа на основе выбранного типа доставки билетов.</a:t>
            </a:r>
            <a:endParaRPr sz="1300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2"/>
          </p:nvPr>
        </p:nvSpPr>
        <p:spPr>
          <a:xfrm>
            <a:off x="4448575" y="1056075"/>
            <a:ext cx="4260300" cy="3944400"/>
          </a:xfrm>
          <a:prstGeom prst="rect">
            <a:avLst/>
          </a:prstGeom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Нефункциональные требования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 описывают характеристики системы: производительность, безопасность, совместимость и другие атрибуты качества ПО. 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Определено 20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нефункциональных требований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ru" sz="1200" b="1" i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например: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Система должна быть совместимой с различными операционными системами и браузерами для онлайн-мероприятий;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Система должна обеспечивать быструю загрузку страниц для пользователей системы;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Система должна обеспечивать защищенное соединение и шифрование данных для предотвращения несанкционированного доступа в онлайн-мероприятии;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ru" sz="1200" i="1">
                <a:latin typeface="Nunito"/>
                <a:ea typeface="Nunito"/>
                <a:cs typeface="Nunito"/>
                <a:sym typeface="Nunito"/>
              </a:rPr>
              <a:t>Система должна иметь стабильное и надежное сетевое соединение для обеспечения бесперебойной передачи видео и аудио данных онлайн-мероприятия.</a:t>
            </a:r>
            <a:endParaRPr sz="1200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1347700" y="648274"/>
            <a:ext cx="194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Nunito"/>
                <a:ea typeface="Nunito"/>
                <a:cs typeface="Nunito"/>
                <a:sym typeface="Nunito"/>
              </a:rPr>
              <a:t>Функциональные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465275" y="648274"/>
            <a:ext cx="222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Nunito"/>
                <a:ea typeface="Nunito"/>
                <a:cs typeface="Nunito"/>
                <a:sym typeface="Nunito"/>
              </a:rPr>
              <a:t>Нефункциональные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1067</Words>
  <Application>Microsoft Office PowerPoint</Application>
  <PresentationFormat>Экран (16:9)</PresentationFormat>
  <Paragraphs>240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Nunito ExtraBold</vt:lpstr>
      <vt:lpstr>Nunito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dima.ru dima.ru</cp:lastModifiedBy>
  <cp:revision>13</cp:revision>
  <dcterms:modified xsi:type="dcterms:W3CDTF">2023-06-20T20:05:54Z</dcterms:modified>
</cp:coreProperties>
</file>